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2.xml" ContentType="application/vnd.openxmlformats-officedocument.presentationml.notesSlide+xml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Microsoft_Equation1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notesSlides/notesSlide3.xml" ContentType="application/vnd.openxmlformats-officedocument.presentationml.notesSlide+xml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notesSlides/notesSlide4.xml" ContentType="application/vnd.openxmlformats-officedocument.presentationml.notesSlide+xml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303" r:id="rId3"/>
    <p:sldId id="305" r:id="rId4"/>
    <p:sldId id="257" r:id="rId5"/>
    <p:sldId id="258" r:id="rId6"/>
    <p:sldId id="259" r:id="rId7"/>
    <p:sldId id="260" r:id="rId8"/>
    <p:sldId id="261" r:id="rId9"/>
    <p:sldId id="262" r:id="rId10"/>
    <p:sldId id="278" r:id="rId11"/>
    <p:sldId id="279" r:id="rId12"/>
    <p:sldId id="289" r:id="rId13"/>
    <p:sldId id="307" r:id="rId14"/>
    <p:sldId id="263" r:id="rId15"/>
    <p:sldId id="267" r:id="rId16"/>
    <p:sldId id="283" r:id="rId17"/>
    <p:sldId id="264" r:id="rId18"/>
    <p:sldId id="265" r:id="rId19"/>
    <p:sldId id="266" r:id="rId20"/>
    <p:sldId id="268" r:id="rId21"/>
    <p:sldId id="269" r:id="rId22"/>
    <p:sldId id="280" r:id="rId23"/>
    <p:sldId id="281" r:id="rId24"/>
    <p:sldId id="270" r:id="rId25"/>
    <p:sldId id="271" r:id="rId26"/>
    <p:sldId id="273" r:id="rId27"/>
    <p:sldId id="291" r:id="rId28"/>
    <p:sldId id="306" r:id="rId29"/>
    <p:sldId id="275" r:id="rId30"/>
    <p:sldId id="276" r:id="rId31"/>
    <p:sldId id="286" r:id="rId32"/>
    <p:sldId id="288" r:id="rId33"/>
    <p:sldId id="293" r:id="rId34"/>
    <p:sldId id="304" r:id="rId35"/>
    <p:sldId id="294" r:id="rId36"/>
    <p:sldId id="296" r:id="rId37"/>
    <p:sldId id="295" r:id="rId38"/>
    <p:sldId id="297" r:id="rId39"/>
    <p:sldId id="298" r:id="rId40"/>
    <p:sldId id="299" r:id="rId41"/>
    <p:sldId id="301" r:id="rId42"/>
    <p:sldId id="300" r:id="rId43"/>
    <p:sldId id="290" r:id="rId44"/>
    <p:sldId id="292" r:id="rId45"/>
    <p:sldId id="302" r:id="rId4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90" d="100"/>
          <a:sy n="90" d="100"/>
        </p:scale>
        <p:origin x="-1912" y="-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slide" Target="slides/slide45.xml"/><Relationship Id="rId47" Type="http://schemas.openxmlformats.org/officeDocument/2006/relationships/notesMaster" Target="notesMasters/notesMaster1.xml"/><Relationship Id="rId48" Type="http://schemas.openxmlformats.org/officeDocument/2006/relationships/printerSettings" Target="printerSettings/printerSettings1.bin"/><Relationship Id="rId49" Type="http://schemas.openxmlformats.org/officeDocument/2006/relationships/presProps" Target="pres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viewProps" Target="viewProps.xml"/><Relationship Id="rId51" Type="http://schemas.openxmlformats.org/officeDocument/2006/relationships/theme" Target="theme/theme1.xml"/><Relationship Id="rId5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Relationship Id="rId2" Type="http://schemas.openxmlformats.org/officeDocument/2006/relationships/image" Target="../media/image39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4" Type="http://schemas.openxmlformats.org/officeDocument/2006/relationships/image" Target="../media/image45.emf"/><Relationship Id="rId1" Type="http://schemas.openxmlformats.org/officeDocument/2006/relationships/image" Target="../media/image42.emf"/><Relationship Id="rId2" Type="http://schemas.openxmlformats.org/officeDocument/2006/relationships/image" Target="../media/image43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4" Type="http://schemas.openxmlformats.org/officeDocument/2006/relationships/image" Target="../media/image50.emf"/><Relationship Id="rId1" Type="http://schemas.openxmlformats.org/officeDocument/2006/relationships/image" Target="../media/image47.emf"/><Relationship Id="rId2" Type="http://schemas.openxmlformats.org/officeDocument/2006/relationships/image" Target="../media/image48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60.emf"/><Relationship Id="rId2" Type="http://schemas.openxmlformats.org/officeDocument/2006/relationships/image" Target="../media/image6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Relationship Id="rId2" Type="http://schemas.openxmlformats.org/officeDocument/2006/relationships/image" Target="../media/image27.emf"/><Relationship Id="rId3" Type="http://schemas.openxmlformats.org/officeDocument/2006/relationships/image" Target="../media/image28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Relationship Id="rId2" Type="http://schemas.openxmlformats.org/officeDocument/2006/relationships/image" Target="../media/image3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F949F7-3FC3-0A46-A458-AEA5D727E2C5}" type="datetimeFigureOut">
              <a:rPr lang="en-US" smtClean="0"/>
              <a:t>22/11/15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94C266-5851-7F49-A028-9CD469AB12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40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90% of all IP</a:t>
            </a:r>
            <a:r>
              <a:rPr lang="en-US" baseline="0" dirty="0" smtClean="0"/>
              <a:t> is filtering. 90% of all filtering is Gaussian smoothing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94C266-5851-7F49-A028-9CD469AB12D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822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94C266-5851-7F49-A028-9CD469AB12DA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298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Recall that we want to be to take</a:t>
            </a:r>
            <a:r>
              <a:rPr lang="en-US" baseline="0" dirty="0" smtClean="0"/>
              <a:t> derivatives of images!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Sigma</a:t>
            </a:r>
            <a:r>
              <a:rPr lang="en-US" baseline="0" dirty="0" smtClean="0"/>
              <a:t> we refer to as the scale of the filter – it sets the size of the Gaussian bell curve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simply drew the filters as images by evaluating the filter function at discrete spatial locations (at the pixels)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31</a:t>
            </a:fld>
            <a:endParaRPr lang="da-DK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Now we can compute image derivatives</a:t>
            </a:r>
          </a:p>
          <a:p>
            <a:endParaRPr lang="en-US" dirty="0" smtClean="0"/>
          </a:p>
          <a:p>
            <a:r>
              <a:rPr lang="en-US" dirty="0" smtClean="0"/>
              <a:t>Notice</a:t>
            </a:r>
            <a:r>
              <a:rPr lang="en-US" baseline="0" dirty="0" smtClean="0"/>
              <a:t> the type of structure the derivatives pick up – basically contrast changes such as extrema and intensity edges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32</a:t>
            </a:fld>
            <a:endParaRPr lang="da-DK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D764-BD54-FC48-898A-5A548F054714}" type="datetimeFigureOut">
              <a:rPr lang="en-US" smtClean="0"/>
              <a:t>22/11/15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060E-7E5E-084F-8657-0826C8A78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044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D764-BD54-FC48-898A-5A548F054714}" type="datetimeFigureOut">
              <a:rPr lang="en-US" smtClean="0"/>
              <a:t>22/11/15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060E-7E5E-084F-8657-0826C8A78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962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D764-BD54-FC48-898A-5A548F054714}" type="datetimeFigureOut">
              <a:rPr lang="en-US" smtClean="0"/>
              <a:t>22/11/15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060E-7E5E-084F-8657-0826C8A78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723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D764-BD54-FC48-898A-5A548F054714}" type="datetimeFigureOut">
              <a:rPr lang="en-US" smtClean="0"/>
              <a:t>22/11/15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060E-7E5E-084F-8657-0826C8A78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859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D764-BD54-FC48-898A-5A548F054714}" type="datetimeFigureOut">
              <a:rPr lang="en-US" smtClean="0"/>
              <a:t>22/11/15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060E-7E5E-084F-8657-0826C8A78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165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D764-BD54-FC48-898A-5A548F054714}" type="datetimeFigureOut">
              <a:rPr lang="en-US" smtClean="0"/>
              <a:t>22/11/15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060E-7E5E-084F-8657-0826C8A78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56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D764-BD54-FC48-898A-5A548F054714}" type="datetimeFigureOut">
              <a:rPr lang="en-US" smtClean="0"/>
              <a:t>22/11/15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060E-7E5E-084F-8657-0826C8A78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923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D764-BD54-FC48-898A-5A548F054714}" type="datetimeFigureOut">
              <a:rPr lang="en-US" smtClean="0"/>
              <a:t>22/11/15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060E-7E5E-084F-8657-0826C8A78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46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D764-BD54-FC48-898A-5A548F054714}" type="datetimeFigureOut">
              <a:rPr lang="en-US" smtClean="0"/>
              <a:t>22/11/15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060E-7E5E-084F-8657-0826C8A78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518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D764-BD54-FC48-898A-5A548F054714}" type="datetimeFigureOut">
              <a:rPr lang="en-US" smtClean="0"/>
              <a:t>22/11/15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060E-7E5E-084F-8657-0826C8A78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92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D764-BD54-FC48-898A-5A548F054714}" type="datetimeFigureOut">
              <a:rPr lang="en-US" smtClean="0"/>
              <a:t>22/11/15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060E-7E5E-084F-8657-0826C8A78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294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ED764-BD54-FC48-898A-5A548F054714}" type="datetimeFigureOut">
              <a:rPr lang="en-US" smtClean="0"/>
              <a:t>22/11/15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A060E-7E5E-084F-8657-0826C8A78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24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13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13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20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4" Type="http://schemas.openxmlformats.org/officeDocument/2006/relationships/image" Target="../media/image21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1.bin"/><Relationship Id="rId4" Type="http://schemas.openxmlformats.org/officeDocument/2006/relationships/image" Target="../media/image26.emf"/><Relationship Id="rId5" Type="http://schemas.openxmlformats.org/officeDocument/2006/relationships/oleObject" Target="../embeddings/oleObject7.bin"/><Relationship Id="rId6" Type="http://schemas.openxmlformats.org/officeDocument/2006/relationships/image" Target="../media/image27.emf"/><Relationship Id="rId7" Type="http://schemas.openxmlformats.org/officeDocument/2006/relationships/oleObject" Target="../embeddings/oleObject8.bin"/><Relationship Id="rId8" Type="http://schemas.openxmlformats.org/officeDocument/2006/relationships/image" Target="../media/image28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30.emf"/><Relationship Id="rId5" Type="http://schemas.openxmlformats.org/officeDocument/2006/relationships/image" Target="../media/image31.pn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4" Type="http://schemas.openxmlformats.org/officeDocument/2006/relationships/image" Target="../media/image32.emf"/><Relationship Id="rId5" Type="http://schemas.openxmlformats.org/officeDocument/2006/relationships/oleObject" Target="../embeddings/oleObject11.bin"/><Relationship Id="rId6" Type="http://schemas.openxmlformats.org/officeDocument/2006/relationships/image" Target="../media/image33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jp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jp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4" Type="http://schemas.openxmlformats.org/officeDocument/2006/relationships/image" Target="../media/image38.emf"/><Relationship Id="rId5" Type="http://schemas.openxmlformats.org/officeDocument/2006/relationships/oleObject" Target="../embeddings/oleObject13.bin"/><Relationship Id="rId6" Type="http://schemas.openxmlformats.org/officeDocument/2006/relationships/image" Target="../media/image39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5" Type="http://schemas.openxmlformats.org/officeDocument/2006/relationships/image" Target="../media/image7.jpg"/><Relationship Id="rId6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4" Type="http://schemas.openxmlformats.org/officeDocument/2006/relationships/image" Target="../media/image41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8.bin"/><Relationship Id="rId12" Type="http://schemas.openxmlformats.org/officeDocument/2006/relationships/image" Target="../media/image45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<Relationship Id="rId4" Type="http://schemas.openxmlformats.org/officeDocument/2006/relationships/image" Target="../media/image46.emf"/><Relationship Id="rId5" Type="http://schemas.openxmlformats.org/officeDocument/2006/relationships/oleObject" Target="../embeddings/oleObject15.bin"/><Relationship Id="rId6" Type="http://schemas.openxmlformats.org/officeDocument/2006/relationships/image" Target="../media/image42.emf"/><Relationship Id="rId7" Type="http://schemas.openxmlformats.org/officeDocument/2006/relationships/oleObject" Target="../embeddings/oleObject16.bin"/><Relationship Id="rId8" Type="http://schemas.openxmlformats.org/officeDocument/2006/relationships/image" Target="../media/image43.emf"/><Relationship Id="rId9" Type="http://schemas.openxmlformats.org/officeDocument/2006/relationships/oleObject" Target="../embeddings/oleObject17.bin"/><Relationship Id="rId10" Type="http://schemas.openxmlformats.org/officeDocument/2006/relationships/image" Target="../media/image44.emf"/></Relationships>
</file>

<file path=ppt/slides/_rels/slide3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2.bin"/><Relationship Id="rId12" Type="http://schemas.openxmlformats.org/officeDocument/2006/relationships/image" Target="../media/image50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.xml"/><Relationship Id="rId4" Type="http://schemas.openxmlformats.org/officeDocument/2006/relationships/image" Target="../media/image51.emf"/><Relationship Id="rId5" Type="http://schemas.openxmlformats.org/officeDocument/2006/relationships/oleObject" Target="../embeddings/oleObject19.bin"/><Relationship Id="rId6" Type="http://schemas.openxmlformats.org/officeDocument/2006/relationships/image" Target="../media/image47.emf"/><Relationship Id="rId7" Type="http://schemas.openxmlformats.org/officeDocument/2006/relationships/oleObject" Target="../embeddings/oleObject20.bin"/><Relationship Id="rId8" Type="http://schemas.openxmlformats.org/officeDocument/2006/relationships/image" Target="../media/image48.emf"/><Relationship Id="rId9" Type="http://schemas.openxmlformats.org/officeDocument/2006/relationships/oleObject" Target="../embeddings/oleObject21.bin"/><Relationship Id="rId10" Type="http://schemas.openxmlformats.org/officeDocument/2006/relationships/image" Target="../media/image49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4" Type="http://schemas.openxmlformats.org/officeDocument/2006/relationships/image" Target="../media/image52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jp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g"/><Relationship Id="rId3" Type="http://schemas.openxmlformats.org/officeDocument/2006/relationships/image" Target="../media/image57.jp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4" Type="http://schemas.openxmlformats.org/officeDocument/2006/relationships/oleObject" Target="../embeddings/oleObject24.bin"/><Relationship Id="rId5" Type="http://schemas.openxmlformats.org/officeDocument/2006/relationships/image" Target="../media/image60.emf"/><Relationship Id="rId6" Type="http://schemas.openxmlformats.org/officeDocument/2006/relationships/oleObject" Target="../embeddings/oleObject25.bin"/><Relationship Id="rId7" Type="http://schemas.openxmlformats.org/officeDocument/2006/relationships/image" Target="../media/image61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6.bin"/><Relationship Id="rId4" Type="http://schemas.openxmlformats.org/officeDocument/2006/relationships/image" Target="../media/image65.emf"/><Relationship Id="rId5" Type="http://schemas.openxmlformats.org/officeDocument/2006/relationships/image" Target="../media/image66.jpg"/><Relationship Id="rId6" Type="http://schemas.openxmlformats.org/officeDocument/2006/relationships/image" Target="../media/image67.jpg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14.emf"/><Relationship Id="rId5" Type="http://schemas.openxmlformats.org/officeDocument/2006/relationships/image" Target="../media/image15.jp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2640" y="948390"/>
            <a:ext cx="7772400" cy="1470025"/>
          </a:xfrm>
        </p:spPr>
        <p:txBody>
          <a:bodyPr/>
          <a:lstStyle/>
          <a:p>
            <a:r>
              <a:rPr lang="en-US" dirty="0" smtClean="0"/>
              <a:t>Filtering and edges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0800000" flipV="1">
            <a:off x="1471087" y="2741316"/>
            <a:ext cx="6085521" cy="1002012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Basic image processing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DTUhou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4350893"/>
            <a:ext cx="2691173" cy="2016506"/>
          </a:xfrm>
          <a:prstGeom prst="rect">
            <a:avLst/>
          </a:prstGeom>
        </p:spPr>
      </p:pic>
      <p:pic>
        <p:nvPicPr>
          <p:cNvPr id="5" name="Picture 4" descr="houseedg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794" y="4237719"/>
            <a:ext cx="3249206" cy="2294463"/>
          </a:xfrm>
          <a:prstGeom prst="rect">
            <a:avLst/>
          </a:prstGeom>
        </p:spPr>
      </p:pic>
      <p:pic>
        <p:nvPicPr>
          <p:cNvPr id="6" name="Picture 5" descr="GaussHous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918" y="4237720"/>
            <a:ext cx="3165900" cy="223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77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736187" cy="72401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Class exercise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8925"/>
            <a:ext cx="8229600" cy="4967238"/>
          </a:xfrm>
        </p:spPr>
        <p:txBody>
          <a:bodyPr/>
          <a:lstStyle/>
          <a:p>
            <a:r>
              <a:rPr lang="en-US" sz="2000" dirty="0"/>
              <a:t>Let f be: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000" dirty="0"/>
              <a:t>Please use paper and pencil (yes) now (yes!!) and compute the f*f.        What is the shape of the resulting signal ?</a:t>
            </a:r>
          </a:p>
          <a:p>
            <a:endParaRPr lang="en-US" dirty="0"/>
          </a:p>
        </p:txBody>
      </p:sp>
      <p:pic>
        <p:nvPicPr>
          <p:cNvPr id="4" name="Picture 3" descr="signal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124" y="1158925"/>
            <a:ext cx="6621037" cy="1874006"/>
          </a:xfrm>
          <a:prstGeom prst="rect">
            <a:avLst/>
          </a:prstGeom>
        </p:spPr>
      </p:pic>
      <p:pic>
        <p:nvPicPr>
          <p:cNvPr id="5" name="Picture 4" descr="convsigna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408" y="4364460"/>
            <a:ext cx="6460754" cy="213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347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0800000" flipV="1">
            <a:off x="457199" y="554803"/>
            <a:ext cx="6410434" cy="403262"/>
          </a:xfrm>
        </p:spPr>
        <p:txBody>
          <a:bodyPr>
            <a:normAutofit fontScale="90000"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What happens if we compute f*f*f and f*f*f*f</a:t>
            </a:r>
            <a:endParaRPr lang="en-US" sz="2800" dirty="0">
              <a:solidFill>
                <a:schemeClr val="tx2"/>
              </a:solidFill>
            </a:endParaRPr>
          </a:p>
        </p:txBody>
      </p:sp>
      <p:pic>
        <p:nvPicPr>
          <p:cNvPr id="6" name="Content Placeholder 5" descr="convsignal4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670" r="-16670"/>
          <a:stretch>
            <a:fillRect/>
          </a:stretch>
        </p:blipFill>
        <p:spPr>
          <a:xfrm>
            <a:off x="457199" y="1331531"/>
            <a:ext cx="7557095" cy="3353485"/>
          </a:xfrm>
        </p:spPr>
      </p:pic>
      <p:sp>
        <p:nvSpPr>
          <p:cNvPr id="7" name="TextBox 6"/>
          <p:cNvSpPr txBox="1"/>
          <p:nvPr/>
        </p:nvSpPr>
        <p:spPr>
          <a:xfrm>
            <a:off x="1060353" y="4904325"/>
            <a:ext cx="6374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Except from increasing its value the result becomes smoother and gradually more similar to a Gaussian (Normal distribution)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730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506023" cy="749454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3366FF"/>
                </a:solidFill>
              </a:rPr>
              <a:t>However</a:t>
            </a:r>
            <a:endParaRPr lang="en-US" sz="3200" dirty="0">
              <a:solidFill>
                <a:srgbClr val="3366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4092"/>
            <a:ext cx="8229600" cy="510207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Remember, that in the general case, convolution is:</a:t>
            </a:r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i.e. we have to:</a:t>
            </a:r>
          </a:p>
          <a:p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Mirror one of the images/functions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Slide it to the position (x,y) that we want to measure the convolution result at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Multiply the two images/functions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Sum the product over all pixels, e.g. assuming they are extended by zero values.</a:t>
            </a:r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53505682"/>
              </p:ext>
            </p:extLst>
          </p:nvPr>
        </p:nvGraphicFramePr>
        <p:xfrm>
          <a:off x="1738136" y="1603905"/>
          <a:ext cx="5094288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65" name="Equation" r:id="rId3" imgW="2971800" imgH="381000" progId="Equation.3">
                  <p:embed/>
                </p:oleObj>
              </mc:Choice>
              <mc:Fallback>
                <p:oleObj name="Equation" r:id="rId3" imgW="2971800" imgH="38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38136" y="1603905"/>
                        <a:ext cx="5094288" cy="654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0274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201356" cy="699029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What about image borders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57112"/>
            <a:ext cx="8305800" cy="496905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For very small and large values of (x,y), x-u may become negative or y-v become larger than image size ?</a:t>
            </a:r>
          </a:p>
          <a:p>
            <a:endParaRPr lang="en-US" sz="2400" dirty="0"/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 smtClean="0"/>
              <a:t> We don’t know what is outside the image!</a:t>
            </a:r>
          </a:p>
          <a:p>
            <a:pPr lvl="1"/>
            <a:r>
              <a:rPr lang="en-US" sz="2000" dirty="0" smtClean="0"/>
              <a:t>Assume zero values outside image border</a:t>
            </a:r>
          </a:p>
          <a:p>
            <a:pPr lvl="1"/>
            <a:r>
              <a:rPr lang="en-US" sz="2000" dirty="0" smtClean="0"/>
              <a:t>Assume image is mirrored</a:t>
            </a:r>
          </a:p>
          <a:p>
            <a:pPr lvl="1"/>
            <a:r>
              <a:rPr lang="en-US" sz="2000" dirty="0" smtClean="0"/>
              <a:t>Assume image is extended periodically </a:t>
            </a:r>
            <a:endParaRPr lang="en-US" sz="2000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8191571"/>
              </p:ext>
            </p:extLst>
          </p:nvPr>
        </p:nvGraphicFramePr>
        <p:xfrm>
          <a:off x="1681691" y="2365904"/>
          <a:ext cx="5094288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896" name="Equation" r:id="rId3" imgW="2971800" imgH="381000" progId="Equation.3">
                  <p:embed/>
                </p:oleObj>
              </mc:Choice>
              <mc:Fallback>
                <p:oleObj name="Equation" r:id="rId3" imgW="2971800" imgH="38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1691" y="2365904"/>
                        <a:ext cx="5094288" cy="654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1918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106078" cy="699352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Another example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2622"/>
            <a:ext cx="8229600" cy="5053541"/>
          </a:xfrm>
        </p:spPr>
        <p:txBody>
          <a:bodyPr>
            <a:normAutofit/>
          </a:bodyPr>
          <a:lstStyle/>
          <a:p>
            <a:r>
              <a:rPr lang="en-US" sz="2000" dirty="0" smtClean="0"/>
              <a:t>Now lets try to convolve some </a:t>
            </a:r>
            <a:r>
              <a:rPr lang="en-US" sz="2000" dirty="0" smtClean="0">
                <a:solidFill>
                  <a:srgbClr val="0000FF"/>
                </a:solidFill>
              </a:rPr>
              <a:t>data</a:t>
            </a:r>
            <a:r>
              <a:rPr lang="en-US" sz="2000" dirty="0" smtClean="0"/>
              <a:t> </a:t>
            </a:r>
            <a:r>
              <a:rPr lang="en-US" sz="2000" dirty="0" smtClean="0"/>
              <a:t>with a difference filter [1,-</a:t>
            </a:r>
            <a:r>
              <a:rPr lang="en-US" sz="2000" u="sng" dirty="0" smtClean="0"/>
              <a:t>1</a:t>
            </a:r>
            <a:r>
              <a:rPr lang="en-US" sz="2000" dirty="0" smtClean="0"/>
              <a:t>]</a:t>
            </a:r>
          </a:p>
          <a:p>
            <a:endParaRPr lang="en-US" sz="2000" dirty="0"/>
          </a:p>
        </p:txBody>
      </p:sp>
      <p:pic>
        <p:nvPicPr>
          <p:cNvPr id="4" name="Picture 3" descr="convdiff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91808"/>
            <a:ext cx="8322535" cy="36617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4439" y="5479832"/>
            <a:ext cx="7151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difference filter computes an estimate of the rate of change, i.e. the derivative of the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1243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204715" cy="625378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2D filter masks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0016"/>
            <a:ext cx="8229600" cy="522614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2D filter kernels may be viewed as small images patches or masks.  Examples are Prewitt, Box, smoothing, mixed 2</a:t>
            </a:r>
            <a:r>
              <a:rPr lang="en-US" sz="2400" baseline="30000" dirty="0" smtClean="0"/>
              <a:t>nd</a:t>
            </a:r>
            <a:r>
              <a:rPr lang="en-US" sz="2400" dirty="0" smtClean="0"/>
              <a:t> order derivative.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748767"/>
              </p:ext>
            </p:extLst>
          </p:nvPr>
        </p:nvGraphicFramePr>
        <p:xfrm>
          <a:off x="5052072" y="2368163"/>
          <a:ext cx="2063934" cy="11759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978"/>
                <a:gridCol w="687978"/>
                <a:gridCol w="687978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40509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40509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700840"/>
              </p:ext>
            </p:extLst>
          </p:nvPr>
        </p:nvGraphicFramePr>
        <p:xfrm>
          <a:off x="1205210" y="2325830"/>
          <a:ext cx="2150244" cy="11759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6748"/>
                <a:gridCol w="716748"/>
                <a:gridCol w="716748"/>
              </a:tblGrid>
              <a:tr h="39198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9198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9198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933309"/>
              </p:ext>
            </p:extLst>
          </p:nvPr>
        </p:nvGraphicFramePr>
        <p:xfrm>
          <a:off x="1205209" y="4056935"/>
          <a:ext cx="215024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6748"/>
                <a:gridCol w="716748"/>
                <a:gridCol w="716748"/>
              </a:tblGrid>
              <a:tr h="282292">
                <a:tc>
                  <a:txBody>
                    <a:bodyPr/>
                    <a:lstStyle/>
                    <a:p>
                      <a:r>
                        <a:rPr lang="en-US" dirty="0" smtClean="0"/>
                        <a:t>0.04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0.04</a:t>
                      </a:r>
                      <a:endParaRPr lang="en-US" dirty="0"/>
                    </a:p>
                  </a:txBody>
                  <a:tcPr/>
                </a:tc>
              </a:tr>
              <a:tr h="282292">
                <a:tc>
                  <a:txBody>
                    <a:bodyPr/>
                    <a:lstStyle/>
                    <a:p>
                      <a:r>
                        <a:rPr lang="en-US" dirty="0" smtClean="0"/>
                        <a:t>0.14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0.14</a:t>
                      </a:r>
                      <a:endParaRPr lang="en-US" dirty="0"/>
                    </a:p>
                  </a:txBody>
                  <a:tcPr/>
                </a:tc>
              </a:tr>
              <a:tr h="282292">
                <a:tc>
                  <a:txBody>
                    <a:bodyPr/>
                    <a:lstStyle/>
                    <a:p>
                      <a:r>
                        <a:rPr lang="en-US" dirty="0" smtClean="0"/>
                        <a:t>0.04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914185"/>
              </p:ext>
            </p:extLst>
          </p:nvPr>
        </p:nvGraphicFramePr>
        <p:xfrm>
          <a:off x="4466909" y="4042824"/>
          <a:ext cx="3353675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0735"/>
                <a:gridCol w="670735"/>
                <a:gridCol w="670735"/>
                <a:gridCol w="670735"/>
                <a:gridCol w="670735"/>
              </a:tblGrid>
              <a:tr h="312391">
                <a:tc>
                  <a:txBody>
                    <a:bodyPr/>
                    <a:lstStyle/>
                    <a:p>
                      <a:r>
                        <a:rPr lang="en-US" dirty="0" smtClean="0"/>
                        <a:t>0.04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-0.04</a:t>
                      </a:r>
                      <a:endParaRPr lang="en-US" dirty="0"/>
                    </a:p>
                  </a:txBody>
                  <a:tcPr/>
                </a:tc>
              </a:tr>
              <a:tr h="312391">
                <a:tc>
                  <a:txBody>
                    <a:bodyPr/>
                    <a:lstStyle/>
                    <a:p>
                      <a:r>
                        <a:rPr lang="en-US" dirty="0" smtClean="0"/>
                        <a:t>0.02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-0.02</a:t>
                      </a:r>
                      <a:endParaRPr lang="en-US" dirty="0"/>
                    </a:p>
                  </a:txBody>
                  <a:tcPr/>
                </a:tc>
              </a:tr>
              <a:tr h="312391">
                <a:tc>
                  <a:txBody>
                    <a:bodyPr/>
                    <a:lstStyle/>
                    <a:p>
                      <a:r>
                        <a:rPr lang="en-US" dirty="0" smtClean="0"/>
                        <a:t>0.00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</a:t>
                      </a:r>
                      <a:endParaRPr lang="en-US" dirty="0"/>
                    </a:p>
                  </a:txBody>
                  <a:tcPr/>
                </a:tc>
              </a:tr>
              <a:tr h="312391">
                <a:tc>
                  <a:txBody>
                    <a:bodyPr/>
                    <a:lstStyle/>
                    <a:p>
                      <a:r>
                        <a:rPr lang="en-US" dirty="0" smtClean="0"/>
                        <a:t>-0.02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0.02</a:t>
                      </a:r>
                      <a:endParaRPr lang="en-US" dirty="0"/>
                    </a:p>
                  </a:txBody>
                  <a:tcPr/>
                </a:tc>
              </a:tr>
              <a:tr h="312391">
                <a:tc>
                  <a:txBody>
                    <a:bodyPr/>
                    <a:lstStyle/>
                    <a:p>
                      <a:r>
                        <a:rPr lang="en-US" dirty="0" smtClean="0"/>
                        <a:t>-0.04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-0,02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5497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9"/>
            <a:ext cx="3969156" cy="650036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Calculus for convolutions</a:t>
            </a:r>
            <a:endParaRPr lang="en-US" sz="2800" dirty="0">
              <a:solidFill>
                <a:schemeClr val="tx2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5982188"/>
              </p:ext>
            </p:extLst>
          </p:nvPr>
        </p:nvGraphicFramePr>
        <p:xfrm>
          <a:off x="711131" y="1157730"/>
          <a:ext cx="3602037" cy="175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9" name="Equation" r:id="rId3" imgW="1828800" imgH="889000" progId="Equation.3">
                  <p:embed/>
                </p:oleObj>
              </mc:Choice>
              <mc:Fallback>
                <p:oleObj name="Equation" r:id="rId3" imgW="1828800" imgH="889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1131" y="1157730"/>
                        <a:ext cx="3602037" cy="175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09768" y="4701031"/>
            <a:ext cx="76114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So if f is our image and g the noise smoothing filter we may differentiate f by convolving with the derivative of g. 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711130" y="3365814"/>
            <a:ext cx="8104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Also, if f is discrete but g is continuous, so will the convolution result.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078726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440275" cy="625378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Correlations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7280"/>
            <a:ext cx="8229600" cy="502888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Correlation is very similar to convolution</a:t>
            </a:r>
          </a:p>
          <a:p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887736" y="2442483"/>
            <a:ext cx="73115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 “-” is replaced by a “+”.  </a:t>
            </a:r>
          </a:p>
          <a:p>
            <a:r>
              <a:rPr lang="en-US" sz="2000" dirty="0" smtClean="0">
                <a:solidFill>
                  <a:srgbClr val="008000"/>
                </a:solidFill>
              </a:rPr>
              <a:t>Note for the mathematicians: Really, h should be complex conjugated, but in this course we assume the filter h real. </a:t>
            </a:r>
            <a:endParaRPr lang="en-US" sz="2000" dirty="0">
              <a:solidFill>
                <a:srgbClr val="008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3076" y="3686368"/>
            <a:ext cx="7336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If h(x,y) is real and symmetric, convolutions and correlations are identical. In any case: Its still just a local weighted average.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887736" y="4860234"/>
            <a:ext cx="7175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Correlations are often used to find image positions where the image is locally similar to a given image patch </a:t>
            </a:r>
            <a:endParaRPr lang="en-US" sz="20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392215"/>
              </p:ext>
            </p:extLst>
          </p:nvPr>
        </p:nvGraphicFramePr>
        <p:xfrm>
          <a:off x="1611136" y="1730904"/>
          <a:ext cx="5094288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2" name="Equation" r:id="rId3" imgW="2971800" imgH="381000" progId="Equation.3">
                  <p:embed/>
                </p:oleObj>
              </mc:Choice>
              <mc:Fallback>
                <p:oleObj name="Equation" r:id="rId3" imgW="2971800" imgH="38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1136" y="1730904"/>
                        <a:ext cx="5094288" cy="654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8631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row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5" b="2725"/>
          <a:stretch>
            <a:fillRect/>
          </a:stretch>
        </p:blipFill>
        <p:spPr>
          <a:xfrm>
            <a:off x="592827" y="317986"/>
            <a:ext cx="4017476" cy="2209457"/>
          </a:xfrm>
        </p:spPr>
      </p:pic>
      <p:pic>
        <p:nvPicPr>
          <p:cNvPr id="5" name="Picture 4" descr="fac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603" y="1196796"/>
            <a:ext cx="292931" cy="544015"/>
          </a:xfrm>
          <a:prstGeom prst="rect">
            <a:avLst/>
          </a:prstGeom>
        </p:spPr>
      </p:pic>
      <p:pic>
        <p:nvPicPr>
          <p:cNvPr id="6" name="Picture 5" descr="correlr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063" y="3057590"/>
            <a:ext cx="5767917" cy="3267682"/>
          </a:xfrm>
          <a:prstGeom prst="rect">
            <a:avLst/>
          </a:prstGeom>
        </p:spPr>
      </p:pic>
      <p:pic>
        <p:nvPicPr>
          <p:cNvPr id="7" name="Picture 6" descr="corrresul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583" y="3057590"/>
            <a:ext cx="5592039" cy="3168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252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4733595" cy="687023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Normalized cross-correlation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901" y="961662"/>
            <a:ext cx="8353899" cy="516450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The 1D normalized cross correlation (used in previous result) is given by: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89100" y="3057588"/>
            <a:ext cx="763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Where        is the mean value of f and       is the spread (or standard deviation).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0798196"/>
              </p:ext>
            </p:extLst>
          </p:nvPr>
        </p:nvGraphicFramePr>
        <p:xfrm>
          <a:off x="2284413" y="1862138"/>
          <a:ext cx="3773487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4" name="Equation" r:id="rId3" imgW="2159000" imgH="520700" progId="Equation.3">
                  <p:embed/>
                </p:oleObj>
              </mc:Choice>
              <mc:Fallback>
                <p:oleObj name="Equation" r:id="rId3" imgW="21590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4413" y="1862138"/>
                        <a:ext cx="3773487" cy="833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6285796"/>
              </p:ext>
            </p:extLst>
          </p:nvPr>
        </p:nvGraphicFramePr>
        <p:xfrm>
          <a:off x="1521301" y="3057588"/>
          <a:ext cx="317404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5" name="Equation" r:id="rId5" imgW="152400" imgH="228600" progId="Equation.3">
                  <p:embed/>
                </p:oleObj>
              </mc:Choice>
              <mc:Fallback>
                <p:oleObj name="Equation" r:id="rId5" imgW="152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1301" y="3057588"/>
                        <a:ext cx="317404" cy="369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8588789"/>
              </p:ext>
            </p:extLst>
          </p:nvPr>
        </p:nvGraphicFramePr>
        <p:xfrm>
          <a:off x="4386488" y="3129618"/>
          <a:ext cx="262755" cy="240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6" name="Equation" r:id="rId7" imgW="152400" imgH="139700" progId="Equation.3">
                  <p:embed/>
                </p:oleObj>
              </mc:Choice>
              <mc:Fallback>
                <p:oleObj name="Equation" r:id="rId7" imgW="1524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86488" y="3129618"/>
                        <a:ext cx="262755" cy="2408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45126" y="3837596"/>
            <a:ext cx="7607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correlation coefficient is a real number between -1 and 1 with the latter indicating a strong linear relationship between the two functions. The extension to 2D is straight forward.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6325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 3 available 9/12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 make it easier for foreign students to answer assignment 3 before the Christmas vacation, it will be made available 9/12 and not  14/12.</a:t>
            </a:r>
          </a:p>
          <a:p>
            <a:endParaRPr lang="en-US" dirty="0"/>
          </a:p>
          <a:p>
            <a:r>
              <a:rPr lang="en-US" dirty="0" smtClean="0"/>
              <a:t>Please notice that the deadlines for assignment 2 and 3 is unchanged 14/12 and 4/1.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8857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3426650" cy="72401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Frequency analysis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9610"/>
            <a:ext cx="8229600" cy="501655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Similar to sound/music all images may be decomposed into a sum of waves of varying frequencies and orientations.</a:t>
            </a:r>
          </a:p>
          <a:p>
            <a:endParaRPr lang="en-US" sz="2000" dirty="0"/>
          </a:p>
        </p:txBody>
      </p:sp>
      <p:pic>
        <p:nvPicPr>
          <p:cNvPr id="4" name="Picture 3" descr="wavefi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2182231"/>
            <a:ext cx="6007100" cy="409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209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239113" cy="76099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Cosine frequency decomposition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35636"/>
            <a:ext cx="8229600" cy="509052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There exists a number of frequency transformations including The Fourier transform (after the mathematician Fourier 1768-1830) and the Cosine transform (used in jpeg).</a:t>
            </a:r>
          </a:p>
          <a:p>
            <a:endParaRPr lang="en-US" sz="2000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0862338"/>
              </p:ext>
            </p:extLst>
          </p:nvPr>
        </p:nvGraphicFramePr>
        <p:xfrm>
          <a:off x="1885513" y="2221272"/>
          <a:ext cx="4045064" cy="91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12" name="Equation" r:id="rId3" imgW="2019300" imgH="457200" progId="Equation.3">
                  <p:embed/>
                </p:oleObj>
              </mc:Choice>
              <mc:Fallback>
                <p:oleObj name="Equation" r:id="rId3" imgW="2019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85513" y="2221272"/>
                        <a:ext cx="4045064" cy="915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87737" y="3403339"/>
            <a:ext cx="6942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 images J may be constructed as a weighed sum of basis images K(</a:t>
            </a:r>
            <a:r>
              <a:rPr lang="en-US" dirty="0"/>
              <a:t>x</a:t>
            </a:r>
            <a:r>
              <a:rPr lang="en-US" dirty="0" smtClean="0"/>
              <a:t>,y)</a:t>
            </a:r>
            <a:endParaRPr lang="en-US" dirty="0"/>
          </a:p>
        </p:txBody>
      </p:sp>
      <p:pic>
        <p:nvPicPr>
          <p:cNvPr id="6" name="Picture 5" descr="DCTim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894" y="3893980"/>
            <a:ext cx="3316683" cy="285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16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995111" cy="613049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Frequency filtering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7688"/>
            <a:ext cx="8229600" cy="5238476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Some filters are best formulated in the frequency domain.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All linear and position invariant filters may be implemented in both domains, i.e. the spatial domain or the frequency domain.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The Fourier transform </a:t>
            </a:r>
            <a:r>
              <a:rPr lang="en-US" sz="2000" dirty="0" smtClean="0">
                <a:solidFill>
                  <a:srgbClr val="FF0000"/>
                </a:solidFill>
              </a:rPr>
              <a:t>F{f}</a:t>
            </a:r>
            <a:r>
              <a:rPr lang="en-US" sz="2000" dirty="0" smtClean="0"/>
              <a:t> and its inverse </a:t>
            </a:r>
            <a:r>
              <a:rPr lang="en-US" sz="2000" dirty="0" smtClean="0">
                <a:solidFill>
                  <a:srgbClr val="FF0000"/>
                </a:solidFill>
              </a:rPr>
              <a:t>F</a:t>
            </a:r>
            <a:r>
              <a:rPr lang="en-US" sz="2000" baseline="30000" dirty="0" smtClean="0">
                <a:solidFill>
                  <a:srgbClr val="FF0000"/>
                </a:solidFill>
              </a:rPr>
              <a:t>-1</a:t>
            </a:r>
            <a:r>
              <a:rPr lang="en-US" sz="2000" dirty="0" smtClean="0">
                <a:solidFill>
                  <a:srgbClr val="FF0000"/>
                </a:solidFill>
              </a:rPr>
              <a:t>{g}</a:t>
            </a:r>
            <a:r>
              <a:rPr lang="en-US" sz="2000" dirty="0" smtClean="0"/>
              <a:t> provides a tool for going from one domain to the other.</a:t>
            </a:r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Filtering with large kernels (or filtering with many different kernels) may be implemented faster in the frequency domain than in the spatial domain.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56699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4117112" cy="8473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The convolution theorem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1938"/>
            <a:ext cx="8229599" cy="5004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The Fourier transform of a convolution is the product of the Fourier transforms:</a:t>
            </a:r>
          </a:p>
          <a:p>
            <a:endParaRPr lang="en-US" sz="20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4463822"/>
              </p:ext>
            </p:extLst>
          </p:nvPr>
        </p:nvGraphicFramePr>
        <p:xfrm>
          <a:off x="954655" y="2058941"/>
          <a:ext cx="6479285" cy="3994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69" name="Equation" r:id="rId3" imgW="3708400" imgH="228600" progId="Equation.3">
                  <p:embed/>
                </p:oleObj>
              </mc:Choice>
              <mc:Fallback>
                <p:oleObj name="Equation" r:id="rId3" imgW="3708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54655" y="2058941"/>
                        <a:ext cx="6479285" cy="3994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08060" y="2749633"/>
            <a:ext cx="75035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Where the tilde denotes functions in the frequency domain.</a:t>
            </a:r>
          </a:p>
          <a:p>
            <a:endParaRPr lang="en-US" sz="2000" dirty="0"/>
          </a:p>
          <a:p>
            <a:r>
              <a:rPr lang="en-US" sz="2000" dirty="0" smtClean="0"/>
              <a:t>Similar equation holds for correlations. </a:t>
            </a:r>
          </a:p>
          <a:p>
            <a:endParaRPr lang="en-US" sz="2000" dirty="0"/>
          </a:p>
          <a:p>
            <a:r>
              <a:rPr lang="en-US" sz="2000" dirty="0" smtClean="0"/>
              <a:t>For differentiation another important result is: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826088" y="5486400"/>
            <a:ext cx="7521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Where “i” is the imaginary complex unit. So, if we can Fourier transform and multiply with a polynomial, then its easy to differentiate (in theory). 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1433120"/>
              </p:ext>
            </p:extLst>
          </p:nvPr>
        </p:nvGraphicFramePr>
        <p:xfrm>
          <a:off x="1463034" y="4574055"/>
          <a:ext cx="5822950" cy="6958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0" name="Equation" r:id="rId5" imgW="3175000" imgH="444500" progId="Equation.3">
                  <p:embed/>
                </p:oleObj>
              </mc:Choice>
              <mc:Fallback>
                <p:oleObj name="Equation" r:id="rId5" imgW="31750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63034" y="4574055"/>
                        <a:ext cx="5822950" cy="6958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9929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2822494" cy="711681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Differentiation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605" y="986320"/>
            <a:ext cx="8754073" cy="513984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When we differentiate a function f(x), we compute the rate of change.  </a:t>
            </a:r>
          </a:p>
          <a:p>
            <a:r>
              <a:rPr lang="en-US" sz="2000" dirty="0" smtClean="0"/>
              <a:t>In 2D there are partial derivatives in the x- and y-axis directions.</a:t>
            </a:r>
          </a:p>
          <a:p>
            <a:r>
              <a:rPr lang="en-US" sz="2000" dirty="0" smtClean="0"/>
              <a:t>The vector of first order partial derivatives is called </a:t>
            </a:r>
            <a:r>
              <a:rPr lang="en-US" sz="2000" dirty="0" smtClean="0">
                <a:solidFill>
                  <a:srgbClr val="FF0000"/>
                </a:solidFill>
              </a:rPr>
              <a:t>the gradient</a:t>
            </a:r>
            <a:r>
              <a:rPr lang="en-US" sz="2000" dirty="0" smtClean="0"/>
              <a:t>. It points at the direction of the largest change and its length, </a:t>
            </a:r>
            <a:r>
              <a:rPr lang="en-US" sz="2000" dirty="0" smtClean="0">
                <a:solidFill>
                  <a:srgbClr val="FF0000"/>
                </a:solidFill>
              </a:rPr>
              <a:t>the gradient magnitude</a:t>
            </a:r>
            <a:r>
              <a:rPr lang="en-US" sz="2000" dirty="0" smtClean="0"/>
              <a:t>, is the </a:t>
            </a:r>
            <a:r>
              <a:rPr lang="en-US" sz="2000" dirty="0" smtClean="0">
                <a:solidFill>
                  <a:srgbClr val="FF0000"/>
                </a:solidFill>
              </a:rPr>
              <a:t>contrast</a:t>
            </a:r>
            <a:r>
              <a:rPr lang="en-US" sz="2000" dirty="0" smtClean="0"/>
              <a:t>.</a:t>
            </a:r>
          </a:p>
          <a:p>
            <a:endParaRPr lang="en-US" sz="2000" dirty="0" smtClean="0"/>
          </a:p>
          <a:p>
            <a:endParaRPr lang="en-US" sz="2000" dirty="0"/>
          </a:p>
        </p:txBody>
      </p:sp>
      <p:pic>
        <p:nvPicPr>
          <p:cNvPr id="4" name="Picture 3" descr="gradient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880" y="2413176"/>
            <a:ext cx="5926432" cy="444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286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5226783" cy="5760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Why compute image derivatives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7004"/>
            <a:ext cx="8229600" cy="518916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Image positions of locally maximal contrast form edges and capture a significant element of the semantics of the image.</a:t>
            </a:r>
          </a:p>
          <a:p>
            <a:endParaRPr lang="en-US" sz="2000" dirty="0"/>
          </a:p>
          <a:p>
            <a:r>
              <a:rPr lang="en-US" sz="2000" dirty="0" smtClean="0"/>
              <a:t>Statistical analysis of the local gradient image provides a tool for detecting corners and interest points</a:t>
            </a:r>
          </a:p>
          <a:p>
            <a:endParaRPr lang="en-US" sz="2000" dirty="0"/>
          </a:p>
          <a:p>
            <a:r>
              <a:rPr lang="en-US" sz="2000" dirty="0" smtClean="0"/>
              <a:t>Ridges and valleys in the image intensity landscape may be computed from the first and second order partial derivatives.</a:t>
            </a:r>
            <a:endParaRPr lang="en-US" sz="2000" dirty="0"/>
          </a:p>
        </p:txBody>
      </p:sp>
      <p:pic>
        <p:nvPicPr>
          <p:cNvPr id="4" name="Picture 3" descr="houseedg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311" y="3742852"/>
            <a:ext cx="4113489" cy="2904786"/>
          </a:xfrm>
          <a:prstGeom prst="rect">
            <a:avLst/>
          </a:prstGeom>
        </p:spPr>
      </p:pic>
      <p:pic>
        <p:nvPicPr>
          <p:cNvPr id="5" name="Picture 4" descr="DTUhou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36" y="3846644"/>
            <a:ext cx="3491919" cy="261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61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5572014" cy="810313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How differentiate a discrete image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3584"/>
            <a:ext cx="8229600" cy="494258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 Taylor series expansion of a continuous differentiable 1D function</a:t>
            </a:r>
            <a:endParaRPr lang="en-US" sz="2000" dirty="0"/>
          </a:p>
        </p:txBody>
      </p:sp>
      <p:pic>
        <p:nvPicPr>
          <p:cNvPr id="4" name="Picture 3" descr="Taylo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72" y="1743068"/>
            <a:ext cx="8285547" cy="1330526"/>
          </a:xfrm>
          <a:prstGeom prst="rect">
            <a:avLst/>
          </a:prstGeom>
        </p:spPr>
      </p:pic>
      <p:pic>
        <p:nvPicPr>
          <p:cNvPr id="7" name="Picture 6" descr="derivativegrap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110" y="3132667"/>
            <a:ext cx="5348111" cy="359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32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4745509" cy="722144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Difference approximations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470856" y="996950"/>
            <a:ext cx="8009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Ignoring higher order terms we may obtain three discrete difference approximations to the derivative:</a:t>
            </a:r>
            <a:endParaRPr lang="en-US" sz="2000" dirty="0"/>
          </a:p>
        </p:txBody>
      </p:sp>
      <p:pic>
        <p:nvPicPr>
          <p:cNvPr id="5" name="Picture 4" descr="diffapprox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357" y="2290978"/>
            <a:ext cx="5104489" cy="1940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2982" y="4805744"/>
            <a:ext cx="622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last central difference approximation is symmetric which may improve interpretation.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0097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064022" cy="882473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What is the derivative of a color image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444" y="1241778"/>
            <a:ext cx="8249356" cy="488438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 color image is a 3-valued function, so there is 6 first order partial derivatives:</a:t>
            </a:r>
          </a:p>
          <a:p>
            <a:endParaRPr lang="en-US" sz="2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4684950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7"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3062113"/>
              </p:ext>
            </p:extLst>
          </p:nvPr>
        </p:nvGraphicFramePr>
        <p:xfrm>
          <a:off x="2797527" y="2482851"/>
          <a:ext cx="3382979" cy="2230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38" name="Equation" r:id="rId5" imgW="1714500" imgH="1130300" progId="Equation.3">
                  <p:embed/>
                </p:oleObj>
              </mc:Choice>
              <mc:Fallback>
                <p:oleObj name="Equation" r:id="rId5" imgW="1714500" imgH="1130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97527" y="2482851"/>
                        <a:ext cx="3382979" cy="2230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21760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844564" cy="760997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Differentiation amplifies noise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035636"/>
            <a:ext cx="8229601" cy="5090528"/>
          </a:xfrm>
        </p:spPr>
        <p:txBody>
          <a:bodyPr>
            <a:normAutofit/>
          </a:bodyPr>
          <a:lstStyle/>
          <a:p>
            <a:r>
              <a:rPr lang="en-US" sz="2000" dirty="0"/>
              <a:t>D</a:t>
            </a:r>
            <a:r>
              <a:rPr lang="en-US" sz="2000" dirty="0" smtClean="0"/>
              <a:t>erivative of 1D noisy signal with and without smoothing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The noise amplifying increases with the order of differentiation</a:t>
            </a: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 smtClean="0"/>
              <a:t>To attenuate the noise we need to smooth the signal/image when we differentiate. </a:t>
            </a:r>
            <a:endParaRPr lang="en-US" sz="2000" dirty="0"/>
          </a:p>
        </p:txBody>
      </p:sp>
      <p:pic>
        <p:nvPicPr>
          <p:cNvPr id="5" name="Picture 4" descr="derivativefilter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7737" y="1420074"/>
            <a:ext cx="10702163" cy="3318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269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6330244" cy="826029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Display of images in your report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333" y="1143000"/>
            <a:ext cx="8263467" cy="49831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Please display single-valued functions (gray scale images) in gray scale and not using some arbitrary color map.</a:t>
            </a:r>
            <a:endParaRPr lang="en-US" sz="2400" dirty="0"/>
          </a:p>
        </p:txBody>
      </p:sp>
      <p:pic>
        <p:nvPicPr>
          <p:cNvPr id="4" name="Picture 3" descr="lenn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15444"/>
            <a:ext cx="1899356" cy="1899356"/>
          </a:xfrm>
          <a:prstGeom prst="rect">
            <a:avLst/>
          </a:prstGeom>
        </p:spPr>
      </p:pic>
      <p:pic>
        <p:nvPicPr>
          <p:cNvPr id="5" name="Picture 4" descr="lenna-Ccolorcub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2" y="4332110"/>
            <a:ext cx="2353386" cy="2102555"/>
          </a:xfrm>
          <a:prstGeom prst="rect">
            <a:avLst/>
          </a:prstGeom>
        </p:spPr>
      </p:pic>
      <p:pic>
        <p:nvPicPr>
          <p:cNvPr id="6" name="Picture 5" descr="lenna-Ccoo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222" y="2131375"/>
            <a:ext cx="2370667" cy="2117994"/>
          </a:xfrm>
          <a:prstGeom prst="rect">
            <a:avLst/>
          </a:prstGeom>
        </p:spPr>
      </p:pic>
      <p:pic>
        <p:nvPicPr>
          <p:cNvPr id="7" name="Picture 6" descr="lenna-Chsv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111" y="2124430"/>
            <a:ext cx="2360491" cy="2108903"/>
          </a:xfrm>
          <a:prstGeom prst="rect">
            <a:avLst/>
          </a:prstGeom>
        </p:spPr>
      </p:pic>
      <p:pic>
        <p:nvPicPr>
          <p:cNvPr id="8" name="Picture 7" descr="lenna-Cjet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612" y="4332111"/>
            <a:ext cx="2366022" cy="211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081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2834825" cy="5760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Gaussian filters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0978"/>
            <a:ext cx="8229600" cy="5115186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The box-filter (with constant values) and the Gaussian filter are two of the most used filters.</a:t>
            </a:r>
          </a:p>
          <a:p>
            <a:endParaRPr lang="en-US" sz="2000" dirty="0" smtClean="0"/>
          </a:p>
          <a:p>
            <a:r>
              <a:rPr lang="en-US" sz="2000" dirty="0" smtClean="0"/>
              <a:t>The box-filter is fast.  The Gaussian has a lot of nice mathematical advantages.</a:t>
            </a:r>
          </a:p>
          <a:p>
            <a:endParaRPr lang="en-US" sz="2000" dirty="0" smtClean="0"/>
          </a:p>
          <a:p>
            <a:r>
              <a:rPr lang="en-US" sz="2000" dirty="0" smtClean="0"/>
              <a:t>The Gaussian is a normal distribution with a mean value of zero. In 2D we get: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 </a:t>
            </a:r>
            <a:endParaRPr lang="en-US" sz="2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5631439"/>
              </p:ext>
            </p:extLst>
          </p:nvPr>
        </p:nvGraphicFramePr>
        <p:xfrm>
          <a:off x="2574925" y="4111625"/>
          <a:ext cx="3440113" cy="103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72" name="Equation" r:id="rId3" imgW="1612900" imgH="482600" progId="Equation.3">
                  <p:embed/>
                </p:oleObj>
              </mc:Choice>
              <mc:Fallback>
                <p:oleObj name="Equation" r:id="rId3" imgW="1612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74925" y="4111625"/>
                        <a:ext cx="3440113" cy="1030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8059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derivative filter kernels</a:t>
            </a:r>
            <a:endParaRPr lang="en-US" dirty="0"/>
          </a:p>
        </p:txBody>
      </p:sp>
      <p:pic>
        <p:nvPicPr>
          <p:cNvPr id="6" name="Content Placeholder 5" descr="Gaussians2d.eps"/>
          <p:cNvPicPr>
            <a:picLocks noGrp="1" noChangeAspect="1"/>
          </p:cNvPicPr>
          <p:nvPr>
            <p:ph idx="1"/>
          </p:nvPr>
        </p:nvPicPr>
        <p:blipFill>
          <a:blip r:embed="rId4"/>
          <a:srcRect l="-39314" r="-39314"/>
          <a:stretch>
            <a:fillRect/>
          </a:stretch>
        </p:blipFill>
        <p:spPr>
          <a:xfrm>
            <a:off x="-1066800" y="1600200"/>
            <a:ext cx="7543800" cy="4148799"/>
          </a:xfrm>
        </p:spPr>
      </p:pic>
      <p:sp>
        <p:nvSpPr>
          <p:cNvPr id="7" name="TextBox 6"/>
          <p:cNvSpPr txBox="1"/>
          <p:nvPr/>
        </p:nvSpPr>
        <p:spPr>
          <a:xfrm>
            <a:off x="533400" y="585847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Aside: Neurophysiological experiments by Young (1987) show that the receptive field profiles in the human retina and visual cortex can be modeled by Gaussian derivatives.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4953000" y="1676400"/>
          <a:ext cx="3678238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8" name="Equation" r:id="rId5" imgW="1993900" imgH="444500" progId="Equation.3">
                  <p:embed/>
                </p:oleObj>
              </mc:Choice>
              <mc:Fallback>
                <p:oleObj name="Equation" r:id="rId5" imgW="19939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676400"/>
                        <a:ext cx="3678238" cy="819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3" name="Object 3"/>
          <p:cNvGraphicFramePr>
            <a:graphicFrameLocks noChangeAspect="1"/>
          </p:cNvGraphicFramePr>
          <p:nvPr/>
        </p:nvGraphicFramePr>
        <p:xfrm>
          <a:off x="4953000" y="2743200"/>
          <a:ext cx="1404937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99" name="Equation" r:id="rId7" imgW="762000" imgH="393700" progId="Equation.3">
                  <p:embed/>
                </p:oleObj>
              </mc:Choice>
              <mc:Fallback>
                <p:oleObj name="Equation" r:id="rId7" imgW="7620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2743200"/>
                        <a:ext cx="1404937" cy="725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4" name="Object 4"/>
          <p:cNvGraphicFramePr>
            <a:graphicFrameLocks noChangeAspect="1"/>
          </p:cNvGraphicFramePr>
          <p:nvPr/>
        </p:nvGraphicFramePr>
        <p:xfrm>
          <a:off x="4953000" y="3810000"/>
          <a:ext cx="27178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0" name="Equation" r:id="rId9" imgW="1473200" imgH="419100" progId="Equation.3">
                  <p:embed/>
                </p:oleObj>
              </mc:Choice>
              <mc:Fallback>
                <p:oleObj name="Equation" r:id="rId9" imgW="14732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3810000"/>
                        <a:ext cx="2717800" cy="771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5" name="Object 5"/>
          <p:cNvGraphicFramePr>
            <a:graphicFrameLocks noChangeAspect="1"/>
          </p:cNvGraphicFramePr>
          <p:nvPr/>
        </p:nvGraphicFramePr>
        <p:xfrm>
          <a:off x="4953000" y="4876800"/>
          <a:ext cx="400685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01" name="Equation" r:id="rId11" imgW="2171700" imgH="419100" progId="Equation.3">
                  <p:embed/>
                </p:oleObj>
              </mc:Choice>
              <mc:Fallback>
                <p:oleObj name="Equation" r:id="rId11" imgW="21717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4876800"/>
                        <a:ext cx="4006850" cy="771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55757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Image derivatives with Gaussian filters</a:t>
            </a:r>
            <a:endParaRPr lang="en-US" dirty="0"/>
          </a:p>
        </p:txBody>
      </p:sp>
      <p:pic>
        <p:nvPicPr>
          <p:cNvPr id="4" name="Content Placeholder 3" descr="lenaderiv.eps"/>
          <p:cNvPicPr>
            <a:picLocks noGrp="1" noChangeAspect="1"/>
          </p:cNvPicPr>
          <p:nvPr>
            <p:ph idx="1"/>
          </p:nvPr>
        </p:nvPicPr>
        <p:blipFill>
          <a:blip r:embed="rId4"/>
          <a:srcRect l="-37586" r="-37586"/>
          <a:stretch>
            <a:fillRect/>
          </a:stretch>
        </p:blipFill>
        <p:spPr>
          <a:xfrm>
            <a:off x="-1371600" y="1600200"/>
            <a:ext cx="8229600" cy="4525963"/>
          </a:xfrm>
        </p:spPr>
      </p:pic>
      <p:graphicFrame>
        <p:nvGraphicFramePr>
          <p:cNvPr id="77826" name="Object 2"/>
          <p:cNvGraphicFramePr>
            <a:graphicFrameLocks noChangeAspect="1"/>
          </p:cNvGraphicFramePr>
          <p:nvPr/>
        </p:nvGraphicFramePr>
        <p:xfrm>
          <a:off x="4227512" y="1920875"/>
          <a:ext cx="2859088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2" name="Equation" r:id="rId5" imgW="1549400" imgH="177800" progId="Equation.3">
                  <p:embed/>
                </p:oleObj>
              </mc:Choice>
              <mc:Fallback>
                <p:oleObj name="Equation" r:id="rId5" imgW="15494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7512" y="1920875"/>
                        <a:ext cx="2859088" cy="328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27" name="Object 3"/>
          <p:cNvGraphicFramePr>
            <a:graphicFrameLocks noChangeAspect="1"/>
          </p:cNvGraphicFramePr>
          <p:nvPr/>
        </p:nvGraphicFramePr>
        <p:xfrm>
          <a:off x="4156075" y="2930526"/>
          <a:ext cx="4073525" cy="622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3" name="Equation" r:id="rId7" imgW="2578100" imgH="393700" progId="Equation.3">
                  <p:embed/>
                </p:oleObj>
              </mc:Choice>
              <mc:Fallback>
                <p:oleObj name="Equation" r:id="rId7" imgW="25781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6075" y="2930526"/>
                        <a:ext cx="4073525" cy="6223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28" name="Object 4"/>
          <p:cNvGraphicFramePr>
            <a:graphicFrameLocks noChangeAspect="1"/>
          </p:cNvGraphicFramePr>
          <p:nvPr/>
        </p:nvGraphicFramePr>
        <p:xfrm>
          <a:off x="5213350" y="3581400"/>
          <a:ext cx="3502025" cy="145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4" name="Equation" r:id="rId9" imgW="2120900" imgH="876300" progId="Equation.3">
                  <p:embed/>
                </p:oleObj>
              </mc:Choice>
              <mc:Fallback>
                <p:oleObj name="Equation" r:id="rId9" imgW="2120900" imgH="876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3350" y="3581400"/>
                        <a:ext cx="3502025" cy="1450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29" name="Object 5"/>
          <p:cNvGraphicFramePr>
            <a:graphicFrameLocks noChangeAspect="1"/>
          </p:cNvGraphicFramePr>
          <p:nvPr/>
        </p:nvGraphicFramePr>
        <p:xfrm>
          <a:off x="5224463" y="5029200"/>
          <a:ext cx="3690937" cy="145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525" name="Equation" r:id="rId11" imgW="2235200" imgH="876300" progId="Equation.3">
                  <p:embed/>
                </p:oleObj>
              </mc:Choice>
              <mc:Fallback>
                <p:oleObj name="Equation" r:id="rId11" imgW="2235200" imgH="876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4463" y="5029200"/>
                        <a:ext cx="3690937" cy="1450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3379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410435" cy="776763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Gaussians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7946"/>
            <a:ext cx="8229600" cy="493821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Gaussians are the most common smoothing filter because of it simplicity, its unique mathematical properties, and because it is parameterized only by a single parameter,     ,  </a:t>
            </a:r>
            <a:r>
              <a:rPr lang="en-US" sz="2400" dirty="0" smtClean="0">
                <a:solidFill>
                  <a:srgbClr val="FF0000"/>
                </a:solidFill>
              </a:rPr>
              <a:t>the scale parameter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 smtClean="0"/>
              <a:t>A complete research field area: </a:t>
            </a:r>
            <a:r>
              <a:rPr lang="en-US" sz="2400" dirty="0" smtClean="0">
                <a:solidFill>
                  <a:srgbClr val="FF0000"/>
                </a:solidFill>
              </a:rPr>
              <a:t>Scale space analysis </a:t>
            </a:r>
            <a:r>
              <a:rPr lang="en-US" sz="2400" dirty="0" smtClean="0"/>
              <a:t>has emerged with the focus of analyzing images at several </a:t>
            </a:r>
            <a:r>
              <a:rPr lang="en-US" sz="2400" dirty="0" smtClean="0">
                <a:solidFill>
                  <a:srgbClr val="FF0000"/>
                </a:solidFill>
              </a:rPr>
              <a:t>resolution levels</a:t>
            </a:r>
            <a:r>
              <a:rPr lang="en-US" sz="2400" dirty="0" smtClean="0"/>
              <a:t>, using Gaussians as the basis filter.</a:t>
            </a:r>
          </a:p>
          <a:p>
            <a:endParaRPr lang="en-US" sz="2400" dirty="0"/>
          </a:p>
          <a:p>
            <a:r>
              <a:rPr lang="en-US" sz="2400" dirty="0" smtClean="0"/>
              <a:t>The basic problem is that a priori we don’t know the size of what we a looking at. We need to use several filters adapted to the range of possible sizes. </a:t>
            </a:r>
            <a:endParaRPr lang="en-US" sz="2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279722"/>
              </p:ext>
            </p:extLst>
          </p:nvPr>
        </p:nvGraphicFramePr>
        <p:xfrm>
          <a:off x="6706483" y="2035175"/>
          <a:ext cx="3651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75" name="Equation" r:id="rId3" imgW="152400" imgH="139700" progId="Equation.3">
                  <p:embed/>
                </p:oleObj>
              </mc:Choice>
              <mc:Fallback>
                <p:oleObj name="Equation" r:id="rId3" imgW="1524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06483" y="2035175"/>
                        <a:ext cx="365125" cy="298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86362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45022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Are Prewitt or Sobel as good as </a:t>
            </a:r>
            <a:r>
              <a:rPr lang="en-US" sz="3200" dirty="0" smtClean="0">
                <a:solidFill>
                  <a:schemeClr val="tx2"/>
                </a:solidFill>
              </a:rPr>
              <a:t>Gaussian</a:t>
            </a:r>
            <a:r>
              <a:rPr lang="en-US" sz="3200" dirty="0" smtClean="0"/>
              <a:t>s?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222" y="1354668"/>
            <a:ext cx="8277578" cy="477149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No, they are fixed scale 3x3 masks/kernels, and their mathematical properties lack behind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chemeClr val="tx2"/>
                </a:solidFill>
              </a:rPr>
              <a:t>Can’t I just do </a:t>
            </a:r>
            <a:r>
              <a:rPr lang="en-US" sz="2400" dirty="0">
                <a:solidFill>
                  <a:schemeClr val="tx2"/>
                </a:solidFill>
              </a:rPr>
              <a:t>G</a:t>
            </a:r>
            <a:r>
              <a:rPr lang="en-US" sz="2400" dirty="0" smtClean="0">
                <a:solidFill>
                  <a:schemeClr val="tx2"/>
                </a:solidFill>
              </a:rPr>
              <a:t>aussian filtering and then apply say Sobel ?</a:t>
            </a:r>
            <a:r>
              <a:rPr lang="en-US" sz="2400" dirty="0" smtClean="0"/>
              <a:t>       Yes, you can, but it’s not the same as a derivative of a Gaussian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chemeClr val="tx2"/>
                </a:solidFill>
              </a:rPr>
              <a:t>Would it make a big difference in practice?</a:t>
            </a:r>
            <a:r>
              <a:rPr lang="en-US" sz="2400" dirty="0" smtClean="0"/>
              <a:t>				Probably no, but scale-space control might be less obvious.</a:t>
            </a:r>
          </a:p>
        </p:txBody>
      </p:sp>
    </p:spTree>
    <p:extLst>
      <p:ext uri="{BB962C8B-B14F-4D97-AF65-F5344CB8AC3E}">
        <p14:creationId xmlns:p14="http://schemas.microsoft.com/office/powerpoint/2010/main" val="31610385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212948" cy="790417"/>
          </a:xfrm>
        </p:spPr>
        <p:txBody>
          <a:bodyPr>
            <a:normAutofit fontScale="90000"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Scale Space (Witkin 1983)</a:t>
            </a: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4" name="Content Placeholder 3" descr="WitkinFigur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9" r="19459"/>
          <a:stretch>
            <a:fillRect/>
          </a:stretch>
        </p:blipFill>
        <p:spPr>
          <a:xfrm>
            <a:off x="457200" y="1065055"/>
            <a:ext cx="8302978" cy="3448996"/>
          </a:xfrm>
        </p:spPr>
      </p:pic>
      <p:sp>
        <p:nvSpPr>
          <p:cNvPr id="5" name="TextBox 4"/>
          <p:cNvSpPr txBox="1"/>
          <p:nvPr/>
        </p:nvSpPr>
        <p:spPr>
          <a:xfrm>
            <a:off x="649111" y="5051778"/>
            <a:ext cx="7944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When a signal is smoothed with gradually increasing sigma, details disappear in a orderly fashion where local minima and maxima meet and annihilate. The Gaussian is the only filter with this property.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2139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213578" cy="811918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Edges at different scales</a:t>
            </a: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4" name="Content Placeholder 3" descr="lender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4" b="15624"/>
          <a:stretch>
            <a:fillRect/>
          </a:stretch>
        </p:blipFill>
        <p:spPr>
          <a:xfrm>
            <a:off x="5248276" y="3654778"/>
            <a:ext cx="2799989" cy="2724150"/>
          </a:xfrm>
        </p:spPr>
      </p:pic>
      <p:pic>
        <p:nvPicPr>
          <p:cNvPr id="6" name="Picture 5" descr="lenn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757" y="959558"/>
            <a:ext cx="2427110" cy="24271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6112" y="1338112"/>
            <a:ext cx="41486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Depending on the scale parameter value and a gradient threshold value, edges often are broken, disappear, or are connected in unexpected ways.</a:t>
            </a:r>
            <a:endParaRPr lang="en-US" sz="2400" dirty="0"/>
          </a:p>
        </p:txBody>
      </p:sp>
      <p:pic>
        <p:nvPicPr>
          <p:cNvPr id="5" name="Picture 4" descr="lenzc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" t="13514" b="13899"/>
          <a:stretch/>
        </p:blipFill>
        <p:spPr>
          <a:xfrm>
            <a:off x="1086555" y="3527778"/>
            <a:ext cx="2681111" cy="290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143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3677356" cy="642584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Edge detection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30112"/>
            <a:ext cx="8229600" cy="201788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Edges mark high contrast image structures and capture a large part of the semantics of an image.</a:t>
            </a:r>
          </a:p>
          <a:p>
            <a:r>
              <a:rPr lang="en-US" sz="2400" dirty="0" smtClean="0"/>
              <a:t>For contrast measurement convolution with the derivative of Gaussians often are used (although this can be shown not to be optimal).</a:t>
            </a:r>
          </a:p>
          <a:p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024465" y="6047390"/>
            <a:ext cx="7634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Thresholding the gradient magnitude leads to fat edges </a:t>
            </a:r>
            <a:endParaRPr lang="en-US" sz="2400" dirty="0"/>
          </a:p>
        </p:txBody>
      </p:sp>
      <p:pic>
        <p:nvPicPr>
          <p:cNvPr id="6" name="Picture 5" descr="lennGradma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46" y="3048000"/>
            <a:ext cx="3379564" cy="3019360"/>
          </a:xfrm>
          <a:prstGeom prst="rect">
            <a:avLst/>
          </a:prstGeom>
        </p:spPr>
      </p:pic>
      <p:pic>
        <p:nvPicPr>
          <p:cNvPr id="7" name="Picture 6" descr="lennaFatEd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454" y="3048000"/>
            <a:ext cx="3357212" cy="299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955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187244" cy="882473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Non-maximum suppression</a:t>
            </a: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4" name="Content Placeholder 3" descr="NonMaxSuppFig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" r="1896"/>
          <a:stretch>
            <a:fillRect/>
          </a:stretch>
        </p:blipFill>
        <p:spPr>
          <a:xfrm>
            <a:off x="4309213" y="1665112"/>
            <a:ext cx="4866397" cy="3386666"/>
          </a:xfrm>
        </p:spPr>
      </p:pic>
      <p:sp>
        <p:nvSpPr>
          <p:cNvPr id="5" name="TextBox 4"/>
          <p:cNvSpPr txBox="1"/>
          <p:nvPr/>
        </p:nvSpPr>
        <p:spPr>
          <a:xfrm>
            <a:off x="846666" y="1665111"/>
            <a:ext cx="3640667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For each pixel (x,y), we interpolate the two gradient magnitude values at points on the grid in the positive and negative gradient direction G.</a:t>
            </a:r>
          </a:p>
          <a:p>
            <a:endParaRPr lang="en-US" sz="2400" dirty="0"/>
          </a:p>
          <a:p>
            <a:r>
              <a:rPr lang="en-US" sz="2400" dirty="0" smtClean="0"/>
              <a:t>If the gradient magnitude at (x,y) is larger than both values we mark the point as an edge point.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0557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533" y="260528"/>
            <a:ext cx="5455356" cy="670806"/>
          </a:xfrm>
        </p:spPr>
        <p:txBody>
          <a:bodyPr>
            <a:normAutofit fontScale="90000"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The Laplacian of a Gaussian (LoG)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8334"/>
            <a:ext cx="8229600" cy="5067830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The</a:t>
            </a:r>
            <a:r>
              <a:rPr lang="en-US" dirty="0" smtClean="0"/>
              <a:t> </a:t>
            </a:r>
            <a:r>
              <a:rPr lang="en-US" sz="2400" dirty="0" smtClean="0"/>
              <a:t>Laplacian is the sum of the two second order partial derivatives: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The filter some times are referred to as the Mexican hat filter.</a:t>
            </a:r>
          </a:p>
          <a:p>
            <a:r>
              <a:rPr lang="en-US" sz="2400" dirty="0" smtClean="0">
                <a:solidFill>
                  <a:srgbClr val="0000FF"/>
                </a:solidFill>
              </a:rPr>
              <a:t>The filter is the king of blob-filters, may be used to detect edges, and has a center-surround shape similar to ganglion cells in the mammalian visual pathway</a:t>
            </a:r>
            <a:r>
              <a:rPr lang="en-US" sz="2400" dirty="0" smtClean="0"/>
              <a:t>.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 descr="LGeq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99" y="1876778"/>
            <a:ext cx="7817558" cy="256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126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830938" cy="87195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What is filtering good for 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Noise reduction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Elimination of image quantization effects and conversion from integers to floats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Anti aliasing when up/down-scaling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Estimation of image derivatives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Enhancement of specific structures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Detection of image features such as edges and corners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17665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07478"/>
            <a:ext cx="4143022" cy="970346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Cross section of   G   </a:t>
            </a: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6" name="Content Placeholder 5" descr="LGcrosssection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5" r="11075"/>
          <a:stretch>
            <a:fillRect/>
          </a:stretch>
        </p:blipFill>
        <p:spPr>
          <a:xfrm>
            <a:off x="1148324" y="1219968"/>
            <a:ext cx="6217675" cy="3202517"/>
          </a:xfrm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2234231"/>
              </p:ext>
            </p:extLst>
          </p:nvPr>
        </p:nvGraphicFramePr>
        <p:xfrm>
          <a:off x="3572012" y="437445"/>
          <a:ext cx="376175" cy="52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4" name="Equation" r:id="rId4" imgW="215900" imgH="203200" progId="Equation.3">
                  <p:embed/>
                </p:oleObj>
              </mc:Choice>
              <mc:Fallback>
                <p:oleObj name="Equation" r:id="rId4" imgW="215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72012" y="437445"/>
                        <a:ext cx="376175" cy="522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329325"/>
              </p:ext>
            </p:extLst>
          </p:nvPr>
        </p:nvGraphicFramePr>
        <p:xfrm>
          <a:off x="4081962" y="819856"/>
          <a:ext cx="275549" cy="25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15" name="Equation" r:id="rId6" imgW="152400" imgH="139700" progId="Equation.3">
                  <p:embed/>
                </p:oleObj>
              </mc:Choice>
              <mc:Fallback>
                <p:oleObj name="Equation" r:id="rId6" imgW="1524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81962" y="819856"/>
                        <a:ext cx="275549" cy="252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91445" y="4670778"/>
            <a:ext cx="78175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 filter computes the deviation of the central values from the surroundings. </a:t>
            </a:r>
          </a:p>
          <a:p>
            <a:endParaRPr lang="en-US" sz="2000" dirty="0"/>
          </a:p>
          <a:p>
            <a:r>
              <a:rPr lang="en-US" sz="2000" dirty="0" smtClean="0"/>
              <a:t>The filter responds maximally to a white/black spot on a black/white background.</a:t>
            </a:r>
          </a:p>
        </p:txBody>
      </p:sp>
    </p:spTree>
    <p:extLst>
      <p:ext uri="{BB962C8B-B14F-4D97-AF65-F5344CB8AC3E}">
        <p14:creationId xmlns:p14="http://schemas.microsoft.com/office/powerpoint/2010/main" val="1023978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019800" cy="727251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Difference of Gaussians (DoG)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4" name="Content Placeholder 3" descr="DoG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02" b="-2602"/>
          <a:stretch>
            <a:fillRect/>
          </a:stretch>
        </p:blipFill>
        <p:spPr>
          <a:xfrm>
            <a:off x="521405" y="847372"/>
            <a:ext cx="8232775" cy="5799138"/>
          </a:xfrm>
        </p:spPr>
      </p:pic>
    </p:spTree>
    <p:extLst>
      <p:ext uri="{BB962C8B-B14F-4D97-AF65-F5344CB8AC3E}">
        <p14:creationId xmlns:p14="http://schemas.microsoft.com/office/powerpoint/2010/main" val="2503964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064022" cy="727251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Edge detection using Laplacian Gaussian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The second order derivative is zero where the first order derivative has a maximum.</a:t>
            </a:r>
            <a:endParaRPr lang="en-US" sz="2400" dirty="0"/>
          </a:p>
        </p:txBody>
      </p:sp>
      <p:pic>
        <p:nvPicPr>
          <p:cNvPr id="4" name="Picture 3" descr="derivativefi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7035"/>
            <a:ext cx="8686800" cy="31941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9000" y="5729111"/>
            <a:ext cx="7464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Zero crossings of the Laplacian of a Gaussian form very good edges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373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915685" cy="61290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Blob detection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8710"/>
            <a:ext cx="8229600" cy="504745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Blob detection using extremum detection in the convolution of an image with the Laplacian of a Gaussian ideally mark circular spots with a diameter of       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6773943"/>
              </p:ext>
            </p:extLst>
          </p:nvPr>
        </p:nvGraphicFramePr>
        <p:xfrm>
          <a:off x="4936067" y="1848553"/>
          <a:ext cx="7112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19" name="Equation" r:id="rId3" imgW="457200" imgH="254000" progId="Equation.3">
                  <p:embed/>
                </p:oleObj>
              </mc:Choice>
              <mc:Fallback>
                <p:oleObj name="Equation" r:id="rId3" imgW="4572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36067" y="1848553"/>
                        <a:ext cx="7112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blobs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312" y="2346676"/>
            <a:ext cx="4650042" cy="1943101"/>
          </a:xfrm>
          <a:prstGeom prst="rect">
            <a:avLst/>
          </a:prstGeom>
        </p:spPr>
      </p:pic>
      <p:pic>
        <p:nvPicPr>
          <p:cNvPr id="6" name="Picture 5" descr="blobs1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33" y="2314224"/>
            <a:ext cx="1768123" cy="19416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4890" y="5094111"/>
            <a:ext cx="7450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Blobs are a main building stone in feature point based image description and will play a central role in the remaining part of the course.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7494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978" y="288749"/>
            <a:ext cx="2957689" cy="727251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Interest points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978" y="1120423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When we want to match images or perform Content Based Image Retrieval (CBIR) we need to identify interest points in the images. </a:t>
            </a:r>
          </a:p>
          <a:p>
            <a:endParaRPr lang="en-US" sz="2400" dirty="0" smtClean="0"/>
          </a:p>
          <a:p>
            <a:r>
              <a:rPr lang="en-US" sz="2400" dirty="0" smtClean="0"/>
              <a:t>Blobs and corners are the most used  interest points</a:t>
            </a:r>
          </a:p>
          <a:p>
            <a:endParaRPr lang="en-US" sz="2400" dirty="0"/>
          </a:p>
          <a:p>
            <a:r>
              <a:rPr lang="en-US" sz="2400" dirty="0" smtClean="0"/>
              <a:t>Next time we will look at corner detectors and how we may attribute interest points with descriptors.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792959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2816578" cy="614362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Summary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16000"/>
            <a:ext cx="8305800" cy="5110163"/>
          </a:xfrm>
        </p:spPr>
        <p:txBody>
          <a:bodyPr/>
          <a:lstStyle/>
          <a:p>
            <a:r>
              <a:rPr lang="en-US" sz="2800" dirty="0" smtClean="0"/>
              <a:t>Today we have been through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Filtering: Convolutions and correlations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The convolution theorem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Frequency representation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Differentiation and discrete difference approximations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Gaussians and derivative of Gaussians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Scale Space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Edge detection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Blob detection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86678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74638"/>
            <a:ext cx="3558270" cy="53015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4" name="Content Placeholder 3" descr="lenna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91" r="-7491"/>
          <a:stretch>
            <a:fillRect/>
          </a:stretch>
        </p:blipFill>
        <p:spPr>
          <a:xfrm>
            <a:off x="226321" y="1031875"/>
            <a:ext cx="3331949" cy="2511425"/>
          </a:xfrm>
        </p:spPr>
      </p:pic>
      <p:pic>
        <p:nvPicPr>
          <p:cNvPr id="5" name="Picture 4" descr="lennaSal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015" y="921283"/>
            <a:ext cx="3477943" cy="2875719"/>
          </a:xfrm>
          <a:prstGeom prst="rect">
            <a:avLst/>
          </a:prstGeom>
        </p:spPr>
      </p:pic>
      <p:pic>
        <p:nvPicPr>
          <p:cNvPr id="6" name="Picture 5" descr="LennaSaltGaus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3" y="3720753"/>
            <a:ext cx="3595991" cy="3212719"/>
          </a:xfrm>
          <a:prstGeom prst="rect">
            <a:avLst/>
          </a:prstGeom>
        </p:spPr>
      </p:pic>
      <p:pic>
        <p:nvPicPr>
          <p:cNvPr id="7" name="Picture 6" descr="lennaMedian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015" y="3826219"/>
            <a:ext cx="3477943" cy="310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1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189" y="274638"/>
            <a:ext cx="2275386" cy="681049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3366FF"/>
                </a:solidFill>
              </a:rPr>
              <a:t>Filtering</a:t>
            </a:r>
            <a:endParaRPr lang="en-US" sz="3200" dirty="0">
              <a:solidFill>
                <a:srgbClr val="3366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188" y="955688"/>
            <a:ext cx="8397612" cy="5558076"/>
          </a:xfrm>
        </p:spPr>
        <p:txBody>
          <a:bodyPr/>
          <a:lstStyle/>
          <a:p>
            <a:r>
              <a:rPr lang="en-US" sz="2800" dirty="0" smtClean="0"/>
              <a:t>Almost all filtering is local, i.e. the filter response in a pixel is computed based on an image patch centered at the pixel.</a:t>
            </a:r>
          </a:p>
          <a:p>
            <a:endParaRPr lang="en-US" sz="2800" dirty="0" smtClean="0"/>
          </a:p>
          <a:p>
            <a:r>
              <a:rPr lang="en-US" sz="2800" dirty="0" smtClean="0"/>
              <a:t>Almost all filters are linear and position invariant, implying that the filtering may be described by a </a:t>
            </a:r>
            <a:r>
              <a:rPr lang="en-US" sz="2800" dirty="0" smtClean="0">
                <a:solidFill>
                  <a:srgbClr val="FF0000"/>
                </a:solidFill>
              </a:rPr>
              <a:t>convolution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pic>
        <p:nvPicPr>
          <p:cNvPr id="4" name="Picture 3" descr="FIRFilter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212" y="4212320"/>
            <a:ext cx="4944168" cy="230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395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088497" cy="85709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Convolutions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188" y="1018562"/>
            <a:ext cx="8397612" cy="5107601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Filtering by discrete convolution</a:t>
            </a:r>
          </a:p>
          <a:p>
            <a:pPr lvl="1"/>
            <a:r>
              <a:rPr lang="en-US" dirty="0" smtClean="0"/>
              <a:t>A filter is defined by a filter kernel </a:t>
            </a:r>
            <a:r>
              <a:rPr lang="en-US" i="1" dirty="0" smtClean="0"/>
              <a:t>h</a:t>
            </a:r>
            <a:r>
              <a:rPr lang="en-US" dirty="0" smtClean="0"/>
              <a:t>(</a:t>
            </a:r>
            <a:r>
              <a:rPr lang="en-US" i="1" dirty="0" smtClean="0"/>
              <a:t>x,y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Filtering the image </a:t>
            </a:r>
            <a:r>
              <a:rPr lang="en-US" i="1" dirty="0" smtClean="0"/>
              <a:t>I</a:t>
            </a:r>
            <a:r>
              <a:rPr lang="en-US" dirty="0" smtClean="0"/>
              <a:t>(</a:t>
            </a:r>
            <a:r>
              <a:rPr lang="en-US" i="1" dirty="0" smtClean="0"/>
              <a:t>x,y</a:t>
            </a:r>
            <a:r>
              <a:rPr lang="en-US" dirty="0" smtClean="0"/>
              <a:t>) with the kernel </a:t>
            </a:r>
            <a:r>
              <a:rPr lang="en-US" i="1" dirty="0" smtClean="0"/>
              <a:t>h</a:t>
            </a:r>
            <a:r>
              <a:rPr lang="en-US" dirty="0" smtClean="0"/>
              <a:t>(</a:t>
            </a:r>
            <a:r>
              <a:rPr lang="en-US" i="1" dirty="0" smtClean="0"/>
              <a:t>x,y</a:t>
            </a:r>
            <a:r>
              <a:rPr lang="en-US" dirty="0" smtClean="0"/>
              <a:t>) is defined as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Consider filter kernels as images</a:t>
            </a:r>
          </a:p>
          <a:p>
            <a:pPr lvl="1"/>
            <a:r>
              <a:rPr lang="en-US" dirty="0" smtClean="0"/>
              <a:t>They do not have to be of the same size as the image</a:t>
            </a:r>
          </a:p>
          <a:p>
            <a:pPr lvl="1"/>
            <a:r>
              <a:rPr lang="en-US" dirty="0" smtClean="0"/>
              <a:t>Filtering slides the reverse filter kernel across the image and compute the product sum at each location</a:t>
            </a:r>
          </a:p>
          <a:p>
            <a:pPr lvl="1"/>
            <a:r>
              <a:rPr lang="en-US" dirty="0" smtClean="0"/>
              <a:t>The result R(x,y)  is called the filter response</a:t>
            </a:r>
          </a:p>
          <a:p>
            <a:pPr lvl="1"/>
            <a:r>
              <a:rPr lang="en-US" i="1" dirty="0" smtClean="0"/>
              <a:t>R(x,y)</a:t>
            </a:r>
            <a:r>
              <a:rPr lang="en-US" dirty="0" smtClean="0"/>
              <a:t> is an image of same size as the original image </a:t>
            </a:r>
            <a:r>
              <a:rPr lang="en-US" i="1" dirty="0" smtClean="0"/>
              <a:t>I</a:t>
            </a:r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9915932"/>
              </p:ext>
            </p:extLst>
          </p:nvPr>
        </p:nvGraphicFramePr>
        <p:xfrm>
          <a:off x="1978025" y="2662238"/>
          <a:ext cx="5094288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7" name="Equation" r:id="rId3" imgW="2971800" imgH="381000" progId="Equation.3">
                  <p:embed/>
                </p:oleObj>
              </mc:Choice>
              <mc:Fallback>
                <p:oleObj name="Equation" r:id="rId3" imgW="2971800" imgH="38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78025" y="2662238"/>
                        <a:ext cx="5094288" cy="654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91210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712824" cy="467277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Example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055" y="930749"/>
            <a:ext cx="8334745" cy="237643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The most simple filter has all values 1. In this case the filter response is just a summation of the neighboring values in the support area S</a:t>
            </a:r>
            <a:r>
              <a:rPr lang="en-US" sz="2800" dirty="0" smtClean="0"/>
              <a:t>.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4723591"/>
              </p:ext>
            </p:extLst>
          </p:nvPr>
        </p:nvGraphicFramePr>
        <p:xfrm>
          <a:off x="3106268" y="2119298"/>
          <a:ext cx="2735731" cy="791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14" name="Equation" r:id="rId3" imgW="1447800" imgH="419100" progId="Equation.3">
                  <p:embed/>
                </p:oleObj>
              </mc:Choice>
              <mc:Fallback>
                <p:oleObj name="Equation" r:id="rId3" imgW="14478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06268" y="2119298"/>
                        <a:ext cx="2735731" cy="7919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3118028"/>
            <a:ext cx="77406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Assume the image is 1D and, support area is 3 pixels, and the filter/kernel values are all 1/3. Then the result will be a local running average.</a:t>
            </a:r>
          </a:p>
          <a:p>
            <a:endParaRPr lang="en-US" sz="2400" dirty="0"/>
          </a:p>
        </p:txBody>
      </p:sp>
      <p:pic>
        <p:nvPicPr>
          <p:cNvPr id="7" name="Picture 6" descr="box3filte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90488"/>
            <a:ext cx="9144000" cy="256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776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2683542" cy="760997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Class exercise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61" y="1146596"/>
            <a:ext cx="8329239" cy="4979567"/>
          </a:xfrm>
        </p:spPr>
        <p:txBody>
          <a:bodyPr/>
          <a:lstStyle/>
          <a:p>
            <a:r>
              <a:rPr lang="en-US" sz="2000" dirty="0" smtClean="0"/>
              <a:t>Let f be: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Please </a:t>
            </a:r>
            <a:r>
              <a:rPr lang="en-US" sz="2000" dirty="0"/>
              <a:t>use paper and pencil (yes) now (yes!!) and </a:t>
            </a:r>
            <a:r>
              <a:rPr lang="en-US" sz="2000" dirty="0" smtClean="0"/>
              <a:t>compute the f*f.        What </a:t>
            </a:r>
            <a:r>
              <a:rPr lang="en-US" sz="2000" dirty="0"/>
              <a:t>is the shape of the resulting </a:t>
            </a:r>
            <a:r>
              <a:rPr lang="en-US" sz="2000" dirty="0" smtClean="0"/>
              <a:t>signal ?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signal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793" y="1368518"/>
            <a:ext cx="6707347" cy="182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67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1672</TotalTime>
  <Words>2210</Words>
  <Application>Microsoft Macintosh PowerPoint</Application>
  <PresentationFormat>On-screen Show (4:3)</PresentationFormat>
  <Paragraphs>289</Paragraphs>
  <Slides>45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48" baseType="lpstr">
      <vt:lpstr>Office Theme</vt:lpstr>
      <vt:lpstr>Equation</vt:lpstr>
      <vt:lpstr>Microsoft Equation</vt:lpstr>
      <vt:lpstr>Filtering and edges</vt:lpstr>
      <vt:lpstr>Assignment 3 available 9/12</vt:lpstr>
      <vt:lpstr>Display of images in your report</vt:lpstr>
      <vt:lpstr>What is filtering good for ?</vt:lpstr>
      <vt:lpstr>Examples</vt:lpstr>
      <vt:lpstr>Filtering</vt:lpstr>
      <vt:lpstr>Convolutions</vt:lpstr>
      <vt:lpstr>Example</vt:lpstr>
      <vt:lpstr>Class exercise</vt:lpstr>
      <vt:lpstr>Class exercise</vt:lpstr>
      <vt:lpstr>What happens if we compute f*f*f and f*f*f*f</vt:lpstr>
      <vt:lpstr>However</vt:lpstr>
      <vt:lpstr>What about image borders</vt:lpstr>
      <vt:lpstr>Another example</vt:lpstr>
      <vt:lpstr>2D filter masks</vt:lpstr>
      <vt:lpstr>Calculus for convolutions</vt:lpstr>
      <vt:lpstr>Correlations</vt:lpstr>
      <vt:lpstr>PowerPoint Presentation</vt:lpstr>
      <vt:lpstr>Normalized cross-correlation</vt:lpstr>
      <vt:lpstr>Frequency analysis</vt:lpstr>
      <vt:lpstr>Cosine frequency decomposition</vt:lpstr>
      <vt:lpstr>Frequency filtering</vt:lpstr>
      <vt:lpstr>The convolution theorem</vt:lpstr>
      <vt:lpstr>Differentiation</vt:lpstr>
      <vt:lpstr>Why compute image derivatives</vt:lpstr>
      <vt:lpstr>How differentiate a discrete image</vt:lpstr>
      <vt:lpstr>Difference approximations</vt:lpstr>
      <vt:lpstr>What is the derivative of a color image</vt:lpstr>
      <vt:lpstr>Differentiation amplifies noise</vt:lpstr>
      <vt:lpstr>Gaussian filters</vt:lpstr>
      <vt:lpstr>Gaussian derivative filter kernels</vt:lpstr>
      <vt:lpstr>Image derivatives with Gaussian filters</vt:lpstr>
      <vt:lpstr>Gaussians</vt:lpstr>
      <vt:lpstr>Are Prewitt or Sobel as good as Gaussians?</vt:lpstr>
      <vt:lpstr>Scale Space (Witkin 1983)</vt:lpstr>
      <vt:lpstr>Edges at different scales</vt:lpstr>
      <vt:lpstr>Edge detection</vt:lpstr>
      <vt:lpstr>Non-maximum suppression</vt:lpstr>
      <vt:lpstr>The Laplacian of a Gaussian (LoG)</vt:lpstr>
      <vt:lpstr>Cross section of   G   </vt:lpstr>
      <vt:lpstr>Difference of Gaussians (DoG)</vt:lpstr>
      <vt:lpstr>Edge detection using Laplacian Gaussian</vt:lpstr>
      <vt:lpstr>Blob detection</vt:lpstr>
      <vt:lpstr>Interest points</vt:lpstr>
      <vt:lpstr>Summary</vt:lpstr>
    </vt:vector>
  </TitlesOfParts>
  <Company>KU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Filtering and edges</dc:title>
  <dc:creator>Søren Olsen</dc:creator>
  <cp:lastModifiedBy>Søren Olsen</cp:lastModifiedBy>
  <cp:revision>88</cp:revision>
  <dcterms:created xsi:type="dcterms:W3CDTF">2015-10-30T07:11:56Z</dcterms:created>
  <dcterms:modified xsi:type="dcterms:W3CDTF">2015-11-22T13:04:34Z</dcterms:modified>
</cp:coreProperties>
</file>